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4" r:id="rId3"/>
    <p:sldId id="258" r:id="rId4"/>
    <p:sldId id="260" r:id="rId5"/>
    <p:sldId id="261" r:id="rId6"/>
    <p:sldId id="273" r:id="rId7"/>
    <p:sldId id="307" r:id="rId8"/>
    <p:sldId id="287" r:id="rId9"/>
    <p:sldId id="286" r:id="rId10"/>
    <p:sldId id="288" r:id="rId11"/>
    <p:sldId id="285" r:id="rId12"/>
    <p:sldId id="279" r:id="rId13"/>
    <p:sldId id="289" r:id="rId14"/>
    <p:sldId id="290" r:id="rId15"/>
    <p:sldId id="291" r:id="rId16"/>
    <p:sldId id="292" r:id="rId17"/>
    <p:sldId id="293" r:id="rId18"/>
    <p:sldId id="294" r:id="rId19"/>
    <p:sldId id="296" r:id="rId20"/>
    <p:sldId id="295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41B45-A0A2-48E4-A994-D3F145C513CB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04A1-EE2F-45E4-80B4-8572CDC6460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82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0EED-E1A4-404C-B122-05E85B708657}" type="datetimeFigureOut">
              <a:rPr lang="nl-NL" smtClean="0"/>
              <a:t>25-6-2013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F3D63-B1AF-4B0E-8373-1E43CF1B3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35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Calculeren =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3D63-B1AF-4B0E-8373-1E43CF1B3A5E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20000" t="15000" r="20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6AF0-9775-4AB4-ACDA-C7DF44939686}" type="datetimeFigureOut">
              <a:rPr lang="nl-NL" smtClean="0"/>
              <a:pPr/>
              <a:t>25-6-2013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msolution.nl/" TargetMode="External"/><Relationship Id="rId2" Type="http://schemas.openxmlformats.org/officeDocument/2006/relationships/hyperlink" Target="http://www.aanbestedingskalender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egometrix.com/" TargetMode="External"/><Relationship Id="rId4" Type="http://schemas.openxmlformats.org/officeDocument/2006/relationships/hyperlink" Target="http://www.eu-suppl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BEGROTEN MET </a:t>
            </a:r>
            <a:br>
              <a:rPr lang="en-US" sz="4800" b="1" dirty="0" smtClean="0"/>
            </a:br>
            <a:r>
              <a:rPr lang="en-US" sz="4800" b="1" dirty="0" smtClean="0"/>
              <a:t>DE RAW-SYSTEMATIEK</a:t>
            </a:r>
            <a:endParaRPr lang="nl-NL" sz="4800" b="1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27280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In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de </a:t>
            </a:r>
            <a:r>
              <a:rPr lang="en-US" sz="2400" dirty="0" err="1" smtClean="0"/>
              <a:t>werkzaamheden</a:t>
            </a:r>
            <a:r>
              <a:rPr lang="en-US" sz="2400" dirty="0" smtClean="0"/>
              <a:t> die </a:t>
            </a:r>
            <a:r>
              <a:rPr lang="en-US" sz="2400" dirty="0" err="1" smtClean="0"/>
              <a:t>opdrachtgever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 </a:t>
            </a:r>
            <a:r>
              <a:rPr lang="en-US" sz="2400" dirty="0" err="1" smtClean="0"/>
              <a:t>wil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 </a:t>
            </a:r>
            <a:r>
              <a:rPr lang="en-US" sz="2400" dirty="0" err="1" smtClean="0"/>
              <a:t>beschreven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hand van: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de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opdrachtgever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hebben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WAARVAN het</a:t>
            </a:r>
            <a:r>
              <a:rPr lang="en-US" sz="2400" dirty="0" smtClean="0"/>
              <a:t>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samengesteld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HOEVEEL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uitgevoerd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WAAR</a:t>
            </a:r>
            <a:r>
              <a:rPr lang="en-US" sz="2400" dirty="0" smtClean="0"/>
              <a:t> het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gesitueerd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WANNEER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gebeuren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WELKE</a:t>
            </a:r>
            <a:r>
              <a:rPr lang="en-US" sz="2400" dirty="0" smtClean="0"/>
              <a:t> ANDERE VOORWAARDEN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.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: </a:t>
            </a:r>
            <a:r>
              <a:rPr lang="en-US" sz="4800" b="1" dirty="0" err="1" smtClean="0"/>
              <a:t>wat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krijg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27280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complete </a:t>
            </a:r>
            <a:r>
              <a:rPr lang="en-US" sz="2400" dirty="0" err="1" smtClean="0"/>
              <a:t>aanvraag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en </a:t>
            </a:r>
            <a:r>
              <a:rPr lang="en-US" sz="2400" dirty="0" err="1" smtClean="0"/>
              <a:t>omvat</a:t>
            </a:r>
            <a:r>
              <a:rPr lang="en-US" sz="2400" dirty="0" smtClean="0"/>
              <a:t> de </a:t>
            </a:r>
            <a:r>
              <a:rPr lang="en-US" sz="2400" dirty="0" err="1" smtClean="0"/>
              <a:t>volgende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documenten</a:t>
            </a:r>
            <a:r>
              <a:rPr lang="en-US" sz="2400" dirty="0" smtClean="0"/>
              <a:t>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beschrijving</a:t>
            </a:r>
            <a:r>
              <a:rPr lang="en-US" sz="2400" dirty="0" smtClean="0"/>
              <a:t> van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behorende</a:t>
            </a:r>
            <a:r>
              <a:rPr lang="en-US" sz="2400" dirty="0" smtClean="0"/>
              <a:t> </a:t>
            </a:r>
            <a:r>
              <a:rPr lang="en-US" sz="2400" dirty="0" err="1" smtClean="0"/>
              <a:t>tekeningen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voor</a:t>
            </a:r>
            <a:r>
              <a:rPr lang="en-US" sz="2400" dirty="0" smtClean="0"/>
              <a:t>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geldende</a:t>
            </a:r>
            <a:r>
              <a:rPr lang="en-US" sz="2400" dirty="0" smtClean="0"/>
              <a:t> </a:t>
            </a:r>
            <a:r>
              <a:rPr lang="en-US" sz="2400" dirty="0" err="1" smtClean="0"/>
              <a:t>voorwaarden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nota van </a:t>
            </a:r>
            <a:r>
              <a:rPr lang="en-US" sz="2400" dirty="0" err="1" smtClean="0"/>
              <a:t>inlichtingen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Het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en-US" sz="2400" dirty="0" err="1" smtClean="0"/>
              <a:t>verbaal</a:t>
            </a:r>
            <a:r>
              <a:rPr lang="en-US" sz="2400" dirty="0" smtClean="0"/>
              <a:t> van </a:t>
            </a:r>
            <a:r>
              <a:rPr lang="en-US" sz="2400" dirty="0" err="1" smtClean="0"/>
              <a:t>aanwijzing</a:t>
            </a:r>
            <a:r>
              <a:rPr lang="en-US" sz="2400" dirty="0" smtClean="0"/>
              <a:t> (</a:t>
            </a:r>
            <a:r>
              <a:rPr lang="en-US" sz="2400" dirty="0" err="1" smtClean="0"/>
              <a:t>indien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)</a:t>
            </a:r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als</a:t>
            </a:r>
            <a:r>
              <a:rPr lang="en-US" sz="4800" b="1" dirty="0" smtClean="0"/>
              <a:t> contract: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3367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aanbesteding</a:t>
            </a:r>
            <a:r>
              <a:rPr lang="en-US" sz="2400" dirty="0" smtClean="0"/>
              <a:t>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Opdrachtgever</a:t>
            </a:r>
            <a:r>
              <a:rPr lang="en-US" sz="2400" dirty="0" smtClean="0"/>
              <a:t> = </a:t>
            </a:r>
            <a:r>
              <a:rPr lang="en-US" sz="2400" dirty="0" err="1" smtClean="0"/>
              <a:t>Aanbesteder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Aannemer</a:t>
            </a:r>
            <a:r>
              <a:rPr lang="en-US" sz="2400" dirty="0" smtClean="0"/>
              <a:t> = </a:t>
            </a:r>
            <a:r>
              <a:rPr lang="en-US" sz="2400" dirty="0" err="1" smtClean="0"/>
              <a:t>Inschrijver</a:t>
            </a:r>
            <a:endParaRPr lang="en-US" sz="2400" dirty="0" smtClean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899592" y="3645024"/>
            <a:ext cx="63367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Na </a:t>
            </a:r>
            <a:r>
              <a:rPr lang="en-US" sz="2400" dirty="0" err="1" smtClean="0"/>
              <a:t>aanbesteding</a:t>
            </a:r>
            <a:r>
              <a:rPr lang="en-US" sz="2400" dirty="0" smtClean="0"/>
              <a:t> en </a:t>
            </a:r>
            <a:r>
              <a:rPr lang="en-US" sz="2400" dirty="0" err="1" smtClean="0"/>
              <a:t>alleen</a:t>
            </a:r>
            <a:r>
              <a:rPr lang="en-US" sz="2400" dirty="0" smtClean="0"/>
              <a:t> de </a:t>
            </a:r>
            <a:r>
              <a:rPr lang="en-US" sz="2400" dirty="0" err="1" smtClean="0"/>
              <a:t>laagste</a:t>
            </a:r>
            <a:r>
              <a:rPr lang="en-US" sz="2400" dirty="0" smtClean="0"/>
              <a:t> </a:t>
            </a:r>
            <a:r>
              <a:rPr lang="en-US" sz="2400" dirty="0" err="1" smtClean="0"/>
              <a:t>inschrijver</a:t>
            </a:r>
            <a:r>
              <a:rPr lang="en-US" sz="2400" dirty="0" smtClean="0"/>
              <a:t>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Opdrachtgever</a:t>
            </a:r>
            <a:r>
              <a:rPr lang="en-US" sz="2400" dirty="0" smtClean="0"/>
              <a:t> = </a:t>
            </a:r>
            <a:r>
              <a:rPr lang="en-US" sz="2400" dirty="0" err="1" smtClean="0"/>
              <a:t>opdrachtgever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Aannemer</a:t>
            </a:r>
            <a:r>
              <a:rPr lang="en-US" sz="2400" dirty="0" smtClean="0"/>
              <a:t> = </a:t>
            </a:r>
            <a:r>
              <a:rPr lang="en-US" sz="2400" dirty="0" err="1" smtClean="0"/>
              <a:t>opdrachtnemer</a:t>
            </a: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2008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err="1" smtClean="0"/>
              <a:t>Een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bestek</a:t>
            </a:r>
            <a:r>
              <a:rPr lang="en-US" sz="4800" b="1" dirty="0" smtClean="0"/>
              <a:t> is </a:t>
            </a:r>
            <a:r>
              <a:rPr lang="en-US" sz="4800" b="1" dirty="0" err="1" smtClean="0"/>
              <a:t>gekoppeld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aan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336704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RAW-</a:t>
            </a:r>
            <a:r>
              <a:rPr lang="en-US" sz="2400" dirty="0" err="1" smtClean="0"/>
              <a:t>systematiek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UAV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UAR en ARW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nl-NL" sz="2400" dirty="0" smtClean="0"/>
              <a:t>De </a:t>
            </a:r>
            <a:r>
              <a:rPr lang="nl-NL" sz="2400" dirty="0" err="1" smtClean="0"/>
              <a:t>RAW-systematiek</a:t>
            </a:r>
            <a:r>
              <a:rPr lang="nl-NL" sz="2400" dirty="0" smtClean="0"/>
              <a:t> omvat de volgende onderdelen: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</a:pPr>
            <a:r>
              <a:rPr lang="nl-NL" sz="2400" dirty="0" smtClean="0"/>
              <a:t> De Standaard RAW Bepalingen, kortweg de Standaard 2010 of 	de  “oude” Standaard 2000;</a:t>
            </a:r>
          </a:p>
          <a:p>
            <a:endParaRPr lang="nl-NL" sz="2400" dirty="0" smtClean="0"/>
          </a:p>
          <a:p>
            <a:pPr lvl="1">
              <a:buFont typeface="Wingdings" pitchFamily="2" charset="2"/>
              <a:buChar char="v"/>
              <a:tabLst>
                <a:tab pos="722313" algn="l"/>
              </a:tabLst>
            </a:pPr>
            <a:r>
              <a:rPr lang="nl-NL" sz="2400" dirty="0" smtClean="0"/>
              <a:t>De Standaard RAW Bepalingen zijn een uitgebreide set 	juridische, administratieve en technische bepalingen. </a:t>
            </a:r>
          </a:p>
          <a:p>
            <a:pPr lvl="1">
              <a:buFont typeface="Wingdings" pitchFamily="2" charset="2"/>
              <a:buChar char="v"/>
              <a:tabLst>
                <a:tab pos="722313" algn="l"/>
              </a:tabLst>
            </a:pPr>
            <a:r>
              <a:rPr lang="nl-NL" sz="2400" dirty="0" smtClean="0"/>
              <a:t>Deze bepalingen zijn automatisch van toepassing op alle 	</a:t>
            </a:r>
            <a:r>
              <a:rPr lang="nl-NL" sz="2400" dirty="0" err="1" smtClean="0"/>
              <a:t>RAW-bestekken</a:t>
            </a:r>
            <a:r>
              <a:rPr lang="nl-NL" sz="2400" dirty="0" smtClean="0"/>
              <a:t>! </a:t>
            </a:r>
          </a:p>
          <a:p>
            <a:endParaRPr lang="nl-NL" sz="2400" dirty="0" smtClean="0"/>
          </a:p>
          <a:p>
            <a:r>
              <a:rPr lang="nl-NL" sz="2400" dirty="0" smtClean="0"/>
              <a:t>Voor het maken van een bestek: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</a:pPr>
            <a:r>
              <a:rPr lang="nl-NL" sz="2400" dirty="0" smtClean="0"/>
              <a:t> De </a:t>
            </a:r>
            <a:r>
              <a:rPr lang="nl-NL" sz="2400" dirty="0" err="1" smtClean="0"/>
              <a:t>RAW-catalogus</a:t>
            </a:r>
            <a:r>
              <a:rPr lang="nl-NL" sz="2400" dirty="0" smtClean="0"/>
              <a:t>. Deze catalogus geeft de exacte 	omschrijvingen van resultaatsverplichtingen op alle 	onderwerpen in de </a:t>
            </a:r>
            <a:r>
              <a:rPr lang="nl-NL" sz="2400" dirty="0" err="1" smtClean="0"/>
              <a:t>grond-</a:t>
            </a:r>
            <a:r>
              <a:rPr lang="nl-NL" sz="2400" dirty="0" smtClean="0"/>
              <a:t>, water en wegenbouw </a:t>
            </a:r>
            <a:r>
              <a:rPr lang="nl-NL" sz="2400" b="1" dirty="0" smtClean="0"/>
              <a:t>en dus ook 	groen</a:t>
            </a:r>
            <a:r>
              <a:rPr lang="nl-NL" sz="2400" dirty="0" smtClean="0"/>
              <a:t>!</a:t>
            </a:r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De RAW wordt onderhouden en beheerd door de CROW</a:t>
            </a:r>
          </a:p>
          <a:p>
            <a:r>
              <a:rPr lang="nl-NL" sz="2400" dirty="0" smtClean="0"/>
              <a:t>CROW staat voor: Centrum voor Regelgeving en Onderzoek in de </a:t>
            </a:r>
            <a:r>
              <a:rPr lang="nl-NL" sz="2400" dirty="0" err="1" smtClean="0"/>
              <a:t>Grond-</a:t>
            </a:r>
            <a:r>
              <a:rPr lang="nl-NL" sz="2400" dirty="0" smtClean="0"/>
              <a:t>, Water- en Wegenbouw </a:t>
            </a:r>
          </a:p>
          <a:p>
            <a:endParaRPr lang="nl-NL" sz="2400" dirty="0" smtClean="0"/>
          </a:p>
          <a:p>
            <a:r>
              <a:rPr lang="nl-NL" sz="2400" dirty="0" smtClean="0"/>
              <a:t>Aanpassen teksten gebeurt samen met organisaties uit de GWW die de vakkennis inbrengen, zoals aannemers, ingenieursbureaus en overheidsinstanties</a:t>
            </a:r>
          </a:p>
          <a:p>
            <a:endParaRPr lang="nl-NL" sz="2400" dirty="0" smtClean="0"/>
          </a:p>
          <a:p>
            <a:r>
              <a:rPr lang="nl-NL" sz="2400" dirty="0" smtClean="0"/>
              <a:t>De RAW gaat uit van de gelijkwaardigheid van contractpartners. Opdrachtgever en aannemer hebben ieder een eigen verantwoordelijkheid.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UAV: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UAV staat voor: Uniforme Administratieve Voorwaarden voor de uitvoering van werken</a:t>
            </a:r>
          </a:p>
          <a:p>
            <a:endParaRPr lang="nl-NL" sz="2400" dirty="0" smtClean="0"/>
          </a:p>
          <a:p>
            <a:r>
              <a:rPr lang="nl-NL" sz="2400" dirty="0" smtClean="0"/>
              <a:t>Nieuwste versie is die van 2012</a:t>
            </a:r>
          </a:p>
          <a:p>
            <a:endParaRPr lang="nl-NL" sz="2400" dirty="0" smtClean="0"/>
          </a:p>
          <a:p>
            <a:r>
              <a:rPr lang="nl-NL" sz="2400" dirty="0" smtClean="0"/>
              <a:t>De UAV regelt de contractverhoudingen tussen opdrachtgever en opdrachtnemer; </a:t>
            </a:r>
          </a:p>
          <a:p>
            <a:endParaRPr lang="nl-NL" sz="2400" dirty="0" smtClean="0"/>
          </a:p>
          <a:p>
            <a:r>
              <a:rPr lang="nl-NL" sz="2400" dirty="0" smtClean="0"/>
              <a:t>De UAV kan van toepassing worden verklaard;</a:t>
            </a:r>
          </a:p>
          <a:p>
            <a:pPr>
              <a:buFontTx/>
              <a:buChar char="-"/>
            </a:pPr>
            <a:r>
              <a:rPr lang="nl-NL" sz="2400" dirty="0" smtClean="0"/>
              <a:t> Gevolg: minder tekst opnemen in bestek of contract!!</a:t>
            </a:r>
          </a:p>
          <a:p>
            <a:pPr>
              <a:buFontTx/>
              <a:buChar char="-"/>
            </a:pPr>
            <a:r>
              <a:rPr lang="nl-NL" sz="2400" dirty="0" smtClean="0"/>
              <a:t> De RAW conflicteert niet met de UAV!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UAR: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UAR staat voor: Uniform Aanbesteding Reglement </a:t>
            </a:r>
          </a:p>
          <a:p>
            <a:endParaRPr lang="nl-NL" sz="2400" dirty="0" smtClean="0"/>
          </a:p>
          <a:p>
            <a:r>
              <a:rPr lang="nl-NL" sz="2400" dirty="0" smtClean="0"/>
              <a:t>Laatste versie is van 2001</a:t>
            </a:r>
          </a:p>
          <a:p>
            <a:endParaRPr lang="nl-NL" sz="2400" dirty="0" smtClean="0"/>
          </a:p>
          <a:p>
            <a:r>
              <a:rPr lang="nl-NL" sz="2400" dirty="0" smtClean="0"/>
              <a:t>De UAR regelt alle zaken rondom het aanbesteden en de daarbij behorende afspraken die gelden</a:t>
            </a:r>
          </a:p>
          <a:p>
            <a:endParaRPr lang="nl-NL" sz="2400" dirty="0" smtClean="0"/>
          </a:p>
          <a:p>
            <a:r>
              <a:rPr lang="nl-NL" sz="2400" dirty="0" smtClean="0"/>
              <a:t>De UAR kan van toepassing worden verklaard!</a:t>
            </a:r>
          </a:p>
          <a:p>
            <a:endParaRPr lang="nl-NL" sz="2400" dirty="0" smtClean="0"/>
          </a:p>
          <a:p>
            <a:r>
              <a:rPr lang="nl-NL" sz="2400" dirty="0" smtClean="0"/>
              <a:t>De UAR is nog geldig, maar wordt steeds minder gebruikt i.v.m. gewijzigde regels voor bouwfraude en bepaalde eisen die door Europa zijn gesteld.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ARW: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ARW staat voor: </a:t>
            </a:r>
            <a:r>
              <a:rPr lang="nl-NL" sz="2400" dirty="0" err="1" smtClean="0"/>
              <a:t>AanbestedingsReglement</a:t>
            </a:r>
            <a:r>
              <a:rPr lang="nl-NL" sz="2400" dirty="0" smtClean="0"/>
              <a:t> Werken</a:t>
            </a:r>
          </a:p>
          <a:p>
            <a:endParaRPr lang="nl-NL" sz="2400" dirty="0" smtClean="0"/>
          </a:p>
          <a:p>
            <a:r>
              <a:rPr lang="nl-NL" sz="2400" dirty="0" smtClean="0"/>
              <a:t>Laatste versie is van 2012 (nog niet goedgekeurd)</a:t>
            </a:r>
          </a:p>
          <a:p>
            <a:r>
              <a:rPr lang="nl-NL" sz="2400" dirty="0" smtClean="0"/>
              <a:t>Huidige versie is van 2005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regelt alle zaken rondom het aanbesteden en de daarbij behorende voorwaarden.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is opgesteld naar aanleiding van de bouwfraude en de Europese regels.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kan van toepassing worden verklaard!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BESTEK: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Hoe kom ik aan een bestek?</a:t>
            </a:r>
          </a:p>
          <a:p>
            <a:endParaRPr lang="nl-NL" sz="2400" dirty="0" smtClean="0"/>
          </a:p>
          <a:p>
            <a:r>
              <a:rPr lang="nl-NL" sz="2400" dirty="0" smtClean="0"/>
              <a:t>Onderhandse aanbesteding: Je krijgt het bestek</a:t>
            </a:r>
          </a:p>
          <a:p>
            <a:endParaRPr lang="nl-NL" sz="2400" dirty="0" smtClean="0"/>
          </a:p>
          <a:p>
            <a:r>
              <a:rPr lang="nl-NL" sz="2400" dirty="0" smtClean="0"/>
              <a:t>Openbare aanbesteding, bestek downloaden van:</a:t>
            </a:r>
          </a:p>
          <a:p>
            <a:r>
              <a:rPr lang="nl-NL" sz="2400" dirty="0" err="1" smtClean="0">
                <a:hlinkClick r:id="rId2"/>
              </a:rPr>
              <a:t>www.aanbestedingskalender.nl</a:t>
            </a:r>
            <a:endParaRPr lang="nl-NL" sz="2400" dirty="0" smtClean="0"/>
          </a:p>
          <a:p>
            <a:r>
              <a:rPr lang="nl-NL" sz="2400" dirty="0" err="1" smtClean="0">
                <a:hlinkClick r:id="rId3"/>
              </a:rPr>
              <a:t>www.CTMsolution.nl</a:t>
            </a:r>
            <a:r>
              <a:rPr lang="nl-NL" sz="2400" dirty="0" smtClean="0"/>
              <a:t> / </a:t>
            </a:r>
            <a:r>
              <a:rPr lang="nl-NL" sz="2400" dirty="0" err="1" smtClean="0">
                <a:hlinkClick r:id="rId4"/>
              </a:rPr>
              <a:t>www.eu-supply.com</a:t>
            </a:r>
            <a:endParaRPr lang="nl-NL" sz="2400" dirty="0" smtClean="0"/>
          </a:p>
          <a:p>
            <a:r>
              <a:rPr lang="nl-NL" sz="2400" dirty="0" err="1" smtClean="0">
                <a:hlinkClick r:id="rId5"/>
              </a:rPr>
              <a:t>www.negometrix.com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Laatste twee vooral begeleiders van aanbestedingen</a:t>
            </a:r>
          </a:p>
          <a:p>
            <a:endParaRPr lang="nl-NL" sz="2400" dirty="0" smtClean="0"/>
          </a:p>
          <a:p>
            <a:r>
              <a:rPr lang="nl-NL" sz="2400" dirty="0" smtClean="0"/>
              <a:t>LET OP: sommige bestekken moet je kopen!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6984776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528392"/>
          </a:xfrm>
        </p:spPr>
        <p:txBody>
          <a:bodyPr/>
          <a:lstStyle/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Wat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calculeren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Wat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heeft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ervaring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BESTEK: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2">
              <a:spcBef>
                <a:spcPct val="20000"/>
              </a:spcBef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complete </a:t>
            </a:r>
            <a:r>
              <a:rPr lang="en-US" sz="2400" dirty="0" err="1" smtClean="0"/>
              <a:t>aanvraag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en </a:t>
            </a:r>
            <a:r>
              <a:rPr lang="en-US" sz="2400" dirty="0" err="1" smtClean="0"/>
              <a:t>omvat</a:t>
            </a:r>
            <a:r>
              <a:rPr lang="en-US" sz="2400" dirty="0" smtClean="0"/>
              <a:t> de </a:t>
            </a:r>
            <a:r>
              <a:rPr lang="en-US" sz="2400" dirty="0" err="1" smtClean="0"/>
              <a:t>volgende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documenten</a:t>
            </a:r>
            <a:r>
              <a:rPr lang="en-US" sz="2400" dirty="0" smtClean="0"/>
              <a:t>: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</a:t>
            </a:r>
            <a:r>
              <a:rPr lang="en-US" sz="2400" b="1" dirty="0" smtClean="0"/>
              <a:t>De </a:t>
            </a:r>
            <a:r>
              <a:rPr lang="en-US" sz="2400" b="1" dirty="0" err="1" smtClean="0"/>
              <a:t>beschrijving</a:t>
            </a:r>
            <a:r>
              <a:rPr lang="en-US" sz="2400" b="1" dirty="0" smtClean="0"/>
              <a:t> van het </a:t>
            </a:r>
            <a:r>
              <a:rPr lang="en-US" sz="2400" b="1" dirty="0" err="1" smtClean="0"/>
              <a:t>werk</a:t>
            </a:r>
            <a:r>
              <a:rPr lang="en-US" sz="2400" b="1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behorende</a:t>
            </a:r>
            <a:r>
              <a:rPr lang="en-US" sz="2400" dirty="0" smtClean="0"/>
              <a:t> </a:t>
            </a:r>
            <a:r>
              <a:rPr lang="en-US" sz="2400" dirty="0" err="1" smtClean="0"/>
              <a:t>tekeningen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voor</a:t>
            </a:r>
            <a:r>
              <a:rPr lang="en-US" sz="2400" dirty="0" smtClean="0"/>
              <a:t>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geldende</a:t>
            </a:r>
            <a:r>
              <a:rPr lang="en-US" sz="2400" dirty="0" smtClean="0"/>
              <a:t> </a:t>
            </a:r>
            <a:r>
              <a:rPr lang="en-US" sz="2400" dirty="0" err="1" smtClean="0"/>
              <a:t>voorwaarden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nota van </a:t>
            </a:r>
            <a:r>
              <a:rPr lang="en-US" sz="2400" dirty="0" err="1" smtClean="0"/>
              <a:t>inlichtingen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Het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en-US" sz="2400" dirty="0" err="1" smtClean="0"/>
              <a:t>verbaal</a:t>
            </a:r>
            <a:r>
              <a:rPr lang="en-US" sz="2400" dirty="0" smtClean="0"/>
              <a:t> van </a:t>
            </a:r>
            <a:r>
              <a:rPr lang="en-US" sz="2400" dirty="0" err="1" smtClean="0"/>
              <a:t>aanwijzing</a:t>
            </a:r>
            <a:r>
              <a:rPr lang="en-US" sz="2400" dirty="0" smtClean="0"/>
              <a:t> (</a:t>
            </a:r>
            <a:r>
              <a:rPr lang="en-US" sz="2400" dirty="0" err="1" smtClean="0"/>
              <a:t>indien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)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899592" y="1844824"/>
            <a:ext cx="7776864" cy="36933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Het beschrijvende deel, noemen we vaak het bestek.</a:t>
            </a:r>
          </a:p>
          <a:p>
            <a:endParaRPr lang="nl-NL" dirty="0" smtClean="0"/>
          </a:p>
          <a:p>
            <a:r>
              <a:rPr lang="nl-NL" dirty="0" smtClean="0"/>
              <a:t>Dit heeft altijd de volgende onderdelen: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0: Totstandkoming overeenkomst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1: Algemeen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2: Beschrijving werk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3: Besteksbepalingen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Inschrijfstaat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Inschrijvingsbiljet</a:t>
            </a:r>
          </a:p>
          <a:p>
            <a:endParaRPr lang="nl-NL" dirty="0" smtClean="0"/>
          </a:p>
          <a:p>
            <a:r>
              <a:rPr lang="nl-NL" dirty="0" smtClean="0"/>
              <a:t>Eventueel: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Bijlagen;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Formulieren;</a:t>
            </a:r>
            <a:endParaRPr lang="nl-N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0: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Hier staat de volgende informatie: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Aanbestedende dienst – wie besteed er aan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procedure ze aanhouden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Wanneer  en hoe de inlichtingen worden gehouden</a:t>
            </a:r>
          </a:p>
          <a:p>
            <a:pPr>
              <a:buFont typeface="Arial" pitchFamily="34" charset="0"/>
              <a:buChar char="•"/>
              <a:tabLst>
                <a:tab pos="177800" algn="l"/>
              </a:tabLst>
            </a:pPr>
            <a:r>
              <a:rPr lang="nl-NL" sz="2400" dirty="0" smtClean="0"/>
              <a:t> Hoe er ingeschreven moet worden en aan welke 	voorwaarden jouw bedrijf moet voldoen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voorwaarden voor de inschrijvingsstaat gelden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Wanneer en waar de aanbesteding plaats vindt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1: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Hier staat de algemene informatie: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Wie is opdrachtgever en wie voert directie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locatie is het werk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Korte beschrijving van de werkzaamheden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Tijdsbepaling;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Onderhoudstermijn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Kwaliteitsborging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Onderaanneming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Geschillen (indien noodzakelijk vermeld)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2: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In deel 2.1. geven ze informatie over: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tekeningen en bijlagen van toepassing zijn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bijlagen ter inzage liggen</a:t>
            </a:r>
          </a:p>
          <a:p>
            <a:pPr>
              <a:buFont typeface="Arial" pitchFamily="34" charset="0"/>
              <a:buChar char="•"/>
              <a:tabLst>
                <a:tab pos="177800" algn="l"/>
              </a:tabLst>
            </a:pPr>
            <a:r>
              <a:rPr lang="nl-NL" sz="2400" dirty="0" smtClean="0"/>
              <a:t> Algemene gegevens over de werklocatie, zoals waterstand, 	bereikbaarheid, werkhoogte, </a:t>
            </a:r>
            <a:r>
              <a:rPr lang="nl-NL" sz="2400" dirty="0" err="1" smtClean="0"/>
              <a:t>enz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2: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In deel 2.2. geven ze informatie over: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Toelichting op de opbouw van de besteksposten;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én</a:t>
            </a:r>
            <a:r>
              <a:rPr lang="nl-NL" sz="2400" dirty="0" smtClean="0"/>
              <a:t> het uiteindelijke werk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618" t="52781" r="18012" b="17688"/>
          <a:stretch>
            <a:fillRect/>
          </a:stretch>
        </p:blipFill>
        <p:spPr bwMode="auto">
          <a:xfrm>
            <a:off x="539552" y="3861048"/>
            <a:ext cx="82089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3: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Deel 3 is een aanvulling op de </a:t>
            </a:r>
            <a:r>
              <a:rPr lang="nl-NL" sz="2400" dirty="0" err="1" smtClean="0"/>
              <a:t>RAW-bepalingen</a:t>
            </a:r>
            <a:r>
              <a:rPr lang="nl-NL" sz="2400" dirty="0" smtClean="0"/>
              <a:t>:</a:t>
            </a:r>
          </a:p>
          <a:p>
            <a:endParaRPr lang="nl-NL" sz="2400" dirty="0" smtClean="0"/>
          </a:p>
          <a:p>
            <a:r>
              <a:rPr lang="nl-NL" sz="2400" dirty="0" smtClean="0"/>
              <a:t>Wil een opdrachtgever andere bepalingen of heeft hij andere eisen, dan wordt dat in deel 3 vermeld</a:t>
            </a:r>
          </a:p>
          <a:p>
            <a:endParaRPr lang="nl-NL" sz="2400" dirty="0" smtClean="0"/>
          </a:p>
          <a:p>
            <a:r>
              <a:rPr lang="nl-NL" sz="2400" dirty="0" smtClean="0"/>
              <a:t>Achter deel 3: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Inschrijfstaat;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Inschrijfbiljet.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8062" t="13407" r="16901" b="31469"/>
          <a:stretch>
            <a:fillRect/>
          </a:stretch>
        </p:blipFill>
        <p:spPr bwMode="auto">
          <a:xfrm>
            <a:off x="467544" y="1772816"/>
            <a:ext cx="842493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683568" y="2348880"/>
            <a:ext cx="8064896" cy="13681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0864" t="20856" r="16901" b="65921"/>
          <a:stretch>
            <a:fillRect/>
          </a:stretch>
        </p:blipFill>
        <p:spPr bwMode="auto">
          <a:xfrm>
            <a:off x="899592" y="1700808"/>
            <a:ext cx="4752528" cy="15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/>
          <p:cNvSpPr txBox="1">
            <a:spLocks/>
          </p:cNvSpPr>
          <p:nvPr/>
        </p:nvSpPr>
        <p:spPr>
          <a:xfrm>
            <a:off x="827584" y="34290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Hoeveelheid resultaatsverplichting:</a:t>
            </a:r>
          </a:p>
          <a:p>
            <a:pPr>
              <a:buFont typeface="Symbol"/>
              <a:buChar char="Þ"/>
            </a:pPr>
            <a:r>
              <a:rPr lang="nl-NL" sz="2400" dirty="0" smtClean="0"/>
              <a:t>Dit is de hoeveelheid die je betaald krijgt!</a:t>
            </a:r>
          </a:p>
          <a:p>
            <a:endParaRPr lang="nl-NL" sz="2400" dirty="0" smtClean="0"/>
          </a:p>
          <a:p>
            <a:r>
              <a:rPr lang="nl-NL" sz="2000" dirty="0" smtClean="0"/>
              <a:t>N = Niet verrekenbaar, bij afwijkingen tot 10% wordt er niet verrekend!</a:t>
            </a:r>
          </a:p>
          <a:p>
            <a:r>
              <a:rPr lang="nl-NL" sz="2000" dirty="0" smtClean="0"/>
              <a:t>V = Verrekenbaar, uiteindelijke hoeveelheid wordt betaald</a:t>
            </a:r>
          </a:p>
          <a:p>
            <a:pPr>
              <a:tabLst>
                <a:tab pos="444500" algn="l"/>
              </a:tabLst>
            </a:pPr>
            <a:r>
              <a:rPr lang="nl-NL" sz="2000" dirty="0" smtClean="0"/>
              <a:t>A = Te Accorderen: Opdrachtnemer controleert de hoeveelheden. Alleen 	die hoeveelheid wordt betaald;</a:t>
            </a:r>
          </a:p>
          <a:p>
            <a:pPr>
              <a:tabLst>
                <a:tab pos="444500" algn="l"/>
              </a:tabLst>
            </a:pPr>
            <a:r>
              <a:rPr lang="nl-NL" sz="2000" dirty="0" smtClean="0"/>
              <a:t>O = Open posten, hoeveelheden zijn fictief. Uiteindelijke verwerkte 	hoeveelheden worden betaald.</a:t>
            </a:r>
          </a:p>
          <a:p>
            <a:endParaRPr lang="nl-NL" sz="20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6" grpId="0" uiExpand="1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306896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Hoeveelheid ter inlichting:</a:t>
            </a:r>
          </a:p>
          <a:p>
            <a:pPr>
              <a:buFont typeface="Symbol"/>
              <a:buChar char="Þ"/>
              <a:tabLst>
                <a:tab pos="355600" algn="l"/>
              </a:tabLst>
            </a:pPr>
            <a:r>
              <a:rPr lang="nl-NL" sz="2400" dirty="0" smtClean="0"/>
              <a:t> Dit is een hoeveelheid van een bepaald </a:t>
            </a:r>
            <a:r>
              <a:rPr lang="nl-NL" sz="2400" dirty="0" err="1" smtClean="0"/>
              <a:t>produkt</a:t>
            </a:r>
            <a:r>
              <a:rPr lang="nl-NL" sz="2400" dirty="0" smtClean="0"/>
              <a:t> die je 	moet verwerken!</a:t>
            </a:r>
          </a:p>
          <a:p>
            <a:endParaRPr lang="nl-NL" sz="2000" dirty="0" smtClean="0"/>
          </a:p>
          <a:p>
            <a:r>
              <a:rPr lang="nl-NL" sz="2000" dirty="0" smtClean="0"/>
              <a:t>I = Hoeveelheid ter informatie, om rekening mee te houden</a:t>
            </a:r>
          </a:p>
          <a:p>
            <a:r>
              <a:rPr lang="nl-NL" sz="2000" dirty="0" smtClean="0"/>
              <a:t>L = Hoeveelheid door opdrachtnemer te leveren</a:t>
            </a:r>
          </a:p>
          <a:p>
            <a:r>
              <a:rPr lang="nl-NL" sz="2000" dirty="0" smtClean="0"/>
              <a:t>T = Hoeveelheid door opdrachtgever te leveren (Ter beschikking)</a:t>
            </a:r>
          </a:p>
          <a:p>
            <a:endParaRPr lang="nl-NL" sz="2000" dirty="0" smtClean="0"/>
          </a:p>
          <a:p>
            <a:pPr>
              <a:tabLst>
                <a:tab pos="1435100" algn="l"/>
              </a:tabLst>
            </a:pPr>
            <a:r>
              <a:rPr lang="nl-NL" sz="2000" dirty="0" smtClean="0"/>
              <a:t>Voorwaarde:  Het te leveren </a:t>
            </a:r>
            <a:r>
              <a:rPr lang="nl-NL" sz="2000" dirty="0" err="1" smtClean="0"/>
              <a:t>produkt</a:t>
            </a:r>
            <a:r>
              <a:rPr lang="nl-NL" sz="2000" dirty="0" smtClean="0"/>
              <a:t> moet duidelijk omschreven zijn in 	 het bestek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8618" t="37031" r="16901" b="44266"/>
          <a:stretch>
            <a:fillRect/>
          </a:stretch>
        </p:blipFill>
        <p:spPr bwMode="auto">
          <a:xfrm>
            <a:off x="467544" y="1628800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6" grpId="0" uiExpan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Evaluatie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16288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Wie weet de afkorting van UAV?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Wie weet hoe je aan een bestek kan komen?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Wie komt bestekken in zijn werk tegen?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Wie heeft er helemaal niets aan?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1584176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2016224"/>
          </a:xfrm>
        </p:spPr>
        <p:txBody>
          <a:bodyPr/>
          <a:lstStyle/>
          <a:p>
            <a:pPr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WERKVORM:  MINDMAP</a:t>
            </a:r>
          </a:p>
          <a:p>
            <a:pPr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Doel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voorkennis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inventariseren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Iedereen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schrijft</a:t>
            </a:r>
            <a:r>
              <a:rPr lang="en-US" dirty="0" smtClean="0">
                <a:solidFill>
                  <a:schemeClr val="tx1"/>
                </a:solidFill>
              </a:rPr>
              <a:t> twee </a:t>
            </a:r>
            <a:r>
              <a:rPr lang="en-US" dirty="0" err="1" smtClean="0">
                <a:solidFill>
                  <a:schemeClr val="tx1"/>
                </a:solidFill>
              </a:rPr>
              <a:t>begrippen</a:t>
            </a:r>
            <a:r>
              <a:rPr lang="en-US" dirty="0" smtClean="0">
                <a:solidFill>
                  <a:schemeClr val="tx1"/>
                </a:solidFill>
              </a:rPr>
              <a:t> op!</a:t>
            </a:r>
          </a:p>
          <a:p>
            <a:pPr algn="l">
              <a:tabLst>
                <a:tab pos="450850" algn="l"/>
                <a:tab pos="541338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796136" y="548680"/>
            <a:ext cx="216024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BESTEK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771800" y="1484784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UAV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187624" y="2780928"/>
            <a:ext cx="25202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DEFICODE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635896" y="3356992"/>
            <a:ext cx="522007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860032" y="1916832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ARW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Huiswerk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16288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/>
              <a:t>Installeer zelf het calculatieprogramma</a:t>
            </a:r>
          </a:p>
          <a:p>
            <a:endParaRPr lang="nl-NL" sz="2000" dirty="0" smtClean="0"/>
          </a:p>
          <a:p>
            <a:r>
              <a:rPr lang="nl-NL" sz="2000" dirty="0" smtClean="0"/>
              <a:t>Doorloop de stappen zoals wordt beschreven in de infomail die je krijgt </a:t>
            </a:r>
            <a:r>
              <a:rPr lang="nl-NL" sz="2000" dirty="0" smtClean="0"/>
              <a:t>van Bakker &amp; </a:t>
            </a:r>
            <a:r>
              <a:rPr lang="nl-NL" sz="2000" smtClean="0"/>
              <a:t>Spees.</a:t>
            </a:r>
            <a:endParaRPr lang="nl-NL" sz="20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272808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Lesprogramma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439248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1:	</a:t>
            </a:r>
            <a:r>
              <a:rPr lang="en-US" dirty="0" err="1" smtClean="0">
                <a:solidFill>
                  <a:schemeClr val="tx1"/>
                </a:solidFill>
              </a:rPr>
              <a:t>Bestekken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2:	</a:t>
            </a:r>
            <a:r>
              <a:rPr lang="en-US" dirty="0" err="1" smtClean="0">
                <a:solidFill>
                  <a:schemeClr val="tx1"/>
                </a:solidFill>
              </a:rPr>
              <a:t>Begroten</a:t>
            </a:r>
            <a:r>
              <a:rPr lang="en-US" dirty="0" smtClean="0">
                <a:solidFill>
                  <a:schemeClr val="tx1"/>
                </a:solidFill>
              </a:rPr>
              <a:t> met </a:t>
            </a:r>
            <a:r>
              <a:rPr lang="en-US" dirty="0" err="1" smtClean="0">
                <a:solidFill>
                  <a:schemeClr val="tx1"/>
                </a:solidFill>
              </a:rPr>
              <a:t>calculatieprogramma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3:	</a:t>
            </a:r>
            <a:r>
              <a:rPr lang="en-US" dirty="0" err="1" smtClean="0">
                <a:solidFill>
                  <a:schemeClr val="tx1"/>
                </a:solidFill>
              </a:rPr>
              <a:t>Starten</a:t>
            </a:r>
            <a:r>
              <a:rPr lang="en-US" dirty="0" smtClean="0">
                <a:solidFill>
                  <a:schemeClr val="tx1"/>
                </a:solidFill>
              </a:rPr>
              <a:t> met </a:t>
            </a:r>
            <a:r>
              <a:rPr lang="en-US" dirty="0" err="1" smtClean="0">
                <a:solidFill>
                  <a:schemeClr val="tx1"/>
                </a:solidFill>
              </a:rPr>
              <a:t>begroten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4:	</a:t>
            </a:r>
            <a:r>
              <a:rPr lang="en-US" dirty="0" err="1" smtClean="0">
                <a:solidFill>
                  <a:schemeClr val="tx1"/>
                </a:solidFill>
              </a:rPr>
              <a:t>Zelf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werken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begroting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5:	</a:t>
            </a:r>
            <a:r>
              <a:rPr lang="en-US" dirty="0" err="1" smtClean="0">
                <a:solidFill>
                  <a:schemeClr val="tx1"/>
                </a:solidFill>
              </a:rPr>
              <a:t>Begroten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staartposten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6:	</a:t>
            </a:r>
            <a:r>
              <a:rPr lang="en-US" dirty="0" err="1" smtClean="0">
                <a:solidFill>
                  <a:schemeClr val="tx1"/>
                </a:solidFill>
              </a:rPr>
              <a:t>Aanbesteding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beoordelingen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439248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Je </a:t>
            </a:r>
            <a:r>
              <a:rPr lang="en-US" dirty="0" err="1" smtClean="0">
                <a:solidFill>
                  <a:schemeClr val="tx1"/>
                </a:solidFill>
              </a:rPr>
              <a:t>wordt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beoordeeld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hand van: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Aanwezigheid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Ingeleverde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begroting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Ingeleverd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Laagste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prijs</a:t>
            </a:r>
            <a:r>
              <a:rPr lang="en-US" dirty="0" smtClean="0">
                <a:solidFill>
                  <a:schemeClr val="tx1"/>
                </a:solidFill>
              </a:rPr>
              <a:t>!!!!!!!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Doel</a:t>
            </a:r>
            <a:r>
              <a:rPr lang="en-US" sz="4800" b="1" dirty="0" smtClean="0"/>
              <a:t> en arrangement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223224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Doel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Kennis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maken</a:t>
            </a:r>
            <a:r>
              <a:rPr lang="en-US" dirty="0" smtClean="0">
                <a:solidFill>
                  <a:schemeClr val="tx1"/>
                </a:solidFill>
              </a:rPr>
              <a:t> met het </a:t>
            </a:r>
            <a:r>
              <a:rPr lang="en-US" dirty="0" err="1" smtClean="0">
                <a:solidFill>
                  <a:schemeClr val="tx1"/>
                </a:solidFill>
              </a:rPr>
              <a:t>opstellen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 en het </a:t>
            </a:r>
            <a:r>
              <a:rPr lang="en-US" dirty="0" err="1" smtClean="0">
                <a:solidFill>
                  <a:schemeClr val="tx1"/>
                </a:solidFill>
              </a:rPr>
              <a:t>maken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begroting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hand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 algn="l">
              <a:buFontTx/>
              <a:buChar char="-"/>
              <a:tabLst>
                <a:tab pos="450850" algn="l"/>
                <a:tab pos="541338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899592" y="4077072"/>
            <a:ext cx="784887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vindt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 arrangement RAW-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systematiek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Via je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studieplan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95736" y="3068960"/>
            <a:ext cx="2664296" cy="648072"/>
          </a:xfrm>
        </p:spPr>
        <p:txBody>
          <a:bodyPr>
            <a:no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sz="4000" dirty="0" err="1" smtClean="0">
                <a:solidFill>
                  <a:schemeClr val="tx1"/>
                </a:solidFill>
              </a:rPr>
              <a:t>Vragen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70892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Begroten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begint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bij</a:t>
            </a:r>
            <a:r>
              <a:rPr lang="en-US" sz="4800" b="1" dirty="0" smtClean="0"/>
              <a:t> …..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7272808" cy="648072"/>
          </a:xfrm>
        </p:spPr>
        <p:txBody>
          <a:bodyPr>
            <a:normAutofit/>
          </a:bodyPr>
          <a:lstStyle/>
          <a:p>
            <a:pPr lvl="2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n-US" dirty="0" err="1" smtClean="0">
                <a:solidFill>
                  <a:schemeClr val="tx1"/>
                </a:solidFill>
              </a:rPr>
              <a:t>aanvraag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klant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2" algn="l">
              <a:buFontTx/>
              <a:buChar char="-"/>
              <a:tabLst>
                <a:tab pos="450850" algn="l"/>
                <a:tab pos="541338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187624" y="2492896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Schriftelijke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aanvraag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187624" y="3140968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Mondelinge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aanvraag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1187624" y="3717032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Bestek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2555776" y="3717032"/>
            <a:ext cx="5472608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toepassing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o.a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Waterschappen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Gemeentes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Provincies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Staatsbosbeheer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www.ichica.nl/storage/fckfiles/image/Amefa%20bestekset%20do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692" y="836712"/>
            <a:ext cx="3415308" cy="227687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Waarom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bestek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62473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contractdocument</a:t>
            </a:r>
            <a:r>
              <a:rPr lang="en-US" sz="2400" dirty="0" smtClean="0"/>
              <a:t> 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opdrachtgever</a:t>
            </a:r>
            <a:r>
              <a:rPr lang="en-US" sz="2400" dirty="0" smtClean="0"/>
              <a:t> en </a:t>
            </a:r>
            <a:r>
              <a:rPr lang="en-US" sz="2400" dirty="0" err="1" smtClean="0"/>
              <a:t>opdrachtnemer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Hierin</a:t>
            </a:r>
            <a:r>
              <a:rPr lang="en-US" sz="2400" dirty="0" smtClean="0"/>
              <a:t> </a:t>
            </a:r>
            <a:r>
              <a:rPr lang="en-US" sz="2400" dirty="0" err="1" smtClean="0"/>
              <a:t>staan</a:t>
            </a:r>
            <a:r>
              <a:rPr lang="en-US" sz="2400" dirty="0" smtClean="0"/>
              <a:t> de </a:t>
            </a:r>
            <a:r>
              <a:rPr lang="en-US" sz="2400" dirty="0" err="1" smtClean="0"/>
              <a:t>rechten</a:t>
            </a:r>
            <a:r>
              <a:rPr lang="en-US" sz="2400" dirty="0" smtClean="0"/>
              <a:t>, </a:t>
            </a:r>
            <a:r>
              <a:rPr lang="en-US" sz="2400" dirty="0" err="1" smtClean="0"/>
              <a:t>plichten</a:t>
            </a:r>
            <a:r>
              <a:rPr lang="en-US" sz="2400" dirty="0" smtClean="0"/>
              <a:t> en </a:t>
            </a:r>
            <a:r>
              <a:rPr lang="en-US" sz="2400" dirty="0" err="1" smtClean="0"/>
              <a:t>risico’s</a:t>
            </a:r>
            <a:r>
              <a:rPr lang="en-US" sz="2400" dirty="0" smtClean="0"/>
              <a:t> die </a:t>
            </a:r>
            <a:r>
              <a:rPr lang="en-US" sz="2400" dirty="0" err="1" smtClean="0"/>
              <a:t>beide</a:t>
            </a:r>
            <a:r>
              <a:rPr lang="en-US" sz="2400" dirty="0" smtClean="0"/>
              <a:t> </a:t>
            </a:r>
            <a:r>
              <a:rPr lang="en-US" sz="2400" dirty="0" err="1" smtClean="0"/>
              <a:t>partijen</a:t>
            </a:r>
            <a:r>
              <a:rPr lang="en-US" sz="2400" dirty="0" smtClean="0"/>
              <a:t> op </a:t>
            </a:r>
            <a:r>
              <a:rPr lang="en-US" sz="2400" dirty="0" err="1" smtClean="0"/>
              <a:t>zich</a:t>
            </a:r>
            <a:r>
              <a:rPr lang="en-US" sz="2400" dirty="0" smtClean="0"/>
              <a:t> </a:t>
            </a:r>
            <a:r>
              <a:rPr lang="en-US" sz="2400" dirty="0" err="1" smtClean="0"/>
              <a:t>nemen</a:t>
            </a:r>
            <a:r>
              <a:rPr lang="en-US" sz="2400" dirty="0" smtClean="0"/>
              <a:t> </a:t>
            </a:r>
            <a:r>
              <a:rPr lang="en-US" sz="2400" dirty="0" err="1" smtClean="0"/>
              <a:t>m.b.t</a:t>
            </a:r>
            <a:r>
              <a:rPr lang="en-US" sz="2400" dirty="0" smtClean="0"/>
              <a:t>.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ndertitel 2"/>
          <p:cNvSpPr txBox="1">
            <a:spLocks/>
          </p:cNvSpPr>
          <p:nvPr/>
        </p:nvSpPr>
        <p:spPr>
          <a:xfrm>
            <a:off x="899592" y="4221088"/>
            <a:ext cx="712879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de </a:t>
            </a:r>
            <a:r>
              <a:rPr lang="en-US" sz="2400" dirty="0" err="1" smtClean="0"/>
              <a:t>omschrijving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voeren</a:t>
            </a:r>
            <a:r>
              <a:rPr lang="en-US" sz="2400" dirty="0" smtClean="0"/>
              <a:t> </a:t>
            </a:r>
            <a:r>
              <a:rPr lang="en-US" sz="2400" dirty="0" err="1" smtClean="0"/>
              <a:t>bouwwerk</a:t>
            </a:r>
            <a:r>
              <a:rPr lang="en-US" sz="2400" dirty="0" smtClean="0"/>
              <a:t>, </a:t>
            </a:r>
            <a:r>
              <a:rPr lang="en-US" sz="2400" dirty="0" err="1" smtClean="0"/>
              <a:t>inclusief</a:t>
            </a:r>
            <a:r>
              <a:rPr lang="en-US" sz="2400" dirty="0" smtClean="0"/>
              <a:t> de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 </a:t>
            </a:r>
            <a:r>
              <a:rPr lang="en-US" sz="2400" dirty="0" err="1" smtClean="0"/>
              <a:t>zijnde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administratieve</a:t>
            </a:r>
            <a:r>
              <a:rPr lang="en-US" sz="2400" dirty="0" smtClean="0"/>
              <a:t>, </a:t>
            </a:r>
            <a:r>
              <a:rPr lang="en-US" sz="2400" dirty="0" err="1" smtClean="0"/>
              <a:t>juridische</a:t>
            </a:r>
            <a:r>
              <a:rPr lang="en-US" sz="2400" dirty="0" smtClean="0"/>
              <a:t> en </a:t>
            </a:r>
            <a:r>
              <a:rPr lang="en-US" sz="2400" dirty="0" err="1" smtClean="0"/>
              <a:t>technische</a:t>
            </a:r>
            <a:r>
              <a:rPr lang="en-US" sz="2400" dirty="0" smtClean="0"/>
              <a:t> </a:t>
            </a:r>
            <a:r>
              <a:rPr lang="en-US" sz="2400" dirty="0" err="1" smtClean="0"/>
              <a:t>bepalingen</a:t>
            </a:r>
            <a:r>
              <a:rPr lang="en-US" sz="2400" dirty="0" smtClean="0"/>
              <a:t>, </a:t>
            </a:r>
            <a:r>
              <a:rPr lang="en-US" sz="2400" dirty="0" err="1" smtClean="0"/>
              <a:t>materialen</a:t>
            </a:r>
            <a:r>
              <a:rPr lang="en-US" sz="2400" dirty="0" smtClean="0"/>
              <a:t> en </a:t>
            </a:r>
            <a:r>
              <a:rPr lang="en-US" sz="2400" dirty="0" err="1" smtClean="0"/>
              <a:t>uitvoeringsvoorwaarden</a:t>
            </a:r>
            <a:r>
              <a:rPr lang="en-US" sz="2400" dirty="0" smtClean="0"/>
              <a:t>.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1200" dirty="0" smtClean="0"/>
              <a:t>(</a:t>
            </a:r>
            <a:r>
              <a:rPr lang="en-US" sz="1200" dirty="0" err="1" smtClean="0"/>
              <a:t>Bron</a:t>
            </a:r>
            <a:r>
              <a:rPr lang="en-US" sz="1200" dirty="0" smtClean="0"/>
              <a:t>: </a:t>
            </a:r>
            <a:r>
              <a:rPr lang="en-US" sz="1200" dirty="0" err="1" smtClean="0"/>
              <a:t>wikipedia</a:t>
            </a:r>
            <a:r>
              <a:rPr lang="en-US" sz="1200" dirty="0" smtClean="0"/>
              <a:t>)</a:t>
            </a:r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1088</Words>
  <Application>Microsoft Office PowerPoint</Application>
  <PresentationFormat>Diavoorstelling (4:3)</PresentationFormat>
  <Paragraphs>447</Paragraphs>
  <Slides>30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1" baseType="lpstr">
      <vt:lpstr>Office-thema</vt:lpstr>
      <vt:lpstr>BEGROTEN MET  DE RAW-SYSTEMATIEK</vt:lpstr>
      <vt:lpstr>RAW-systematiek</vt:lpstr>
      <vt:lpstr>RAW</vt:lpstr>
      <vt:lpstr>RAW: Lesprogramma</vt:lpstr>
      <vt:lpstr>RAW: beoordelingen</vt:lpstr>
      <vt:lpstr>RAW: Doel en arrangement</vt:lpstr>
      <vt:lpstr>RAW-systematiek</vt:lpstr>
      <vt:lpstr>Begroten begint bij …..</vt:lpstr>
      <vt:lpstr>Waarom een bestek?</vt:lpstr>
      <vt:lpstr>Bestek?</vt:lpstr>
      <vt:lpstr>Bestek: wat krijg ik dan?</vt:lpstr>
      <vt:lpstr>Bestek als contract:</vt:lpstr>
      <vt:lpstr>Een bestek is gekoppeld aan:</vt:lpstr>
      <vt:lpstr>RAW-systematiek:</vt:lpstr>
      <vt:lpstr>RAW-systematiek:</vt:lpstr>
      <vt:lpstr>UAV:</vt:lpstr>
      <vt:lpstr>UAR:</vt:lpstr>
      <vt:lpstr>ARW:</vt:lpstr>
      <vt:lpstr>BESTEK:</vt:lpstr>
      <vt:lpstr>BESTEK:</vt:lpstr>
      <vt:lpstr>Deel 0:</vt:lpstr>
      <vt:lpstr>Deel 1:</vt:lpstr>
      <vt:lpstr>Deel 2:</vt:lpstr>
      <vt:lpstr>Deel 2:</vt:lpstr>
      <vt:lpstr>Deel 3:</vt:lpstr>
      <vt:lpstr>Bestekteksten:</vt:lpstr>
      <vt:lpstr>Bestekteksten:</vt:lpstr>
      <vt:lpstr>Bestekteksten:</vt:lpstr>
      <vt:lpstr>Evaluatie:</vt:lpstr>
      <vt:lpstr>Huiswerk:</vt:lpstr>
    </vt:vector>
  </TitlesOfParts>
  <Company>ICTBO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ruben.de.haan</dc:creator>
  <cp:lastModifiedBy>Ruben de Haan</cp:lastModifiedBy>
  <cp:revision>51</cp:revision>
  <dcterms:created xsi:type="dcterms:W3CDTF">2012-11-26T19:15:10Z</dcterms:created>
  <dcterms:modified xsi:type="dcterms:W3CDTF">2013-06-25T09:58:07Z</dcterms:modified>
</cp:coreProperties>
</file>